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64" r:id="rId3"/>
    <p:sldId id="265" r:id="rId4"/>
    <p:sldId id="266" r:id="rId5"/>
    <p:sldId id="296" r:id="rId6"/>
    <p:sldId id="270" r:id="rId7"/>
    <p:sldId id="267" r:id="rId8"/>
    <p:sldId id="297" r:id="rId9"/>
    <p:sldId id="271" r:id="rId10"/>
    <p:sldId id="268" r:id="rId11"/>
    <p:sldId id="272" r:id="rId12"/>
    <p:sldId id="269" r:id="rId13"/>
    <p:sldId id="295" r:id="rId14"/>
    <p:sldId id="298" r:id="rId15"/>
    <p:sldId id="299" r:id="rId16"/>
    <p:sldId id="273" r:id="rId17"/>
    <p:sldId id="274" r:id="rId18"/>
    <p:sldId id="279" r:id="rId19"/>
    <p:sldId id="280" r:id="rId20"/>
    <p:sldId id="281" r:id="rId21"/>
    <p:sldId id="282" r:id="rId22"/>
    <p:sldId id="283" r:id="rId23"/>
    <p:sldId id="284" r:id="rId24"/>
    <p:sldId id="275" r:id="rId25"/>
    <p:sldId id="276" r:id="rId26"/>
    <p:sldId id="277" r:id="rId27"/>
    <p:sldId id="278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85" r:id="rId38"/>
  </p:sldIdLst>
  <p:sldSz cx="12192000" cy="6858000"/>
  <p:notesSz cx="6858000" cy="9144000"/>
  <p:embeddedFontLst>
    <p:embeddedFont>
      <p:font typeface="맑은 고딕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DF2F8"/>
    <a:srgbClr val="BFBFBF"/>
    <a:srgbClr val="E0E0E0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53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24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349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10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34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586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35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39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237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61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155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831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079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18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3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MARKIT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김혜영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/ </a:t>
            </a:r>
            <a:r>
              <a:rPr lang="ko-KR" altLang="en-US" sz="1050" b="1" kern="0" dirty="0">
                <a:solidFill>
                  <a:srgbClr val="BFBFBF"/>
                </a:solidFill>
              </a:rPr>
              <a:t>김재욱 </a:t>
            </a:r>
            <a:r>
              <a:rPr lang="en-US" altLang="ko-KR" sz="1050" b="1" kern="0" dirty="0">
                <a:solidFill>
                  <a:srgbClr val="BFBFBF"/>
                </a:solidFill>
              </a:rPr>
              <a:t>/ </a:t>
            </a:r>
            <a:r>
              <a:rPr lang="ko-KR" altLang="en-US" sz="1050" b="1" kern="0" dirty="0" err="1">
                <a:solidFill>
                  <a:srgbClr val="BFBFBF"/>
                </a:solidFill>
              </a:rPr>
              <a:t>신한솔</a:t>
            </a:r>
            <a:r>
              <a:rPr lang="ko-KR" altLang="en-US" sz="1050" b="1" kern="0" dirty="0">
                <a:solidFill>
                  <a:srgbClr val="BFBFBF"/>
                </a:solidFill>
              </a:rPr>
              <a:t> </a:t>
            </a:r>
            <a:r>
              <a:rPr lang="en-US" altLang="ko-KR" sz="1050" b="1" kern="0" dirty="0">
                <a:solidFill>
                  <a:srgbClr val="BFBFBF"/>
                </a:solidFill>
              </a:rPr>
              <a:t>/ </a:t>
            </a:r>
            <a:r>
              <a:rPr lang="ko-KR" altLang="en-US" sz="1050" b="1" kern="0" dirty="0">
                <a:solidFill>
                  <a:srgbClr val="BFBFBF"/>
                </a:solidFill>
              </a:rPr>
              <a:t>이승호 </a:t>
            </a:r>
            <a:r>
              <a:rPr lang="en-US" altLang="ko-KR" sz="1050" b="1" kern="0" dirty="0">
                <a:solidFill>
                  <a:prstClr val="white">
                    <a:lumMod val="75000"/>
                  </a:prstClr>
                </a:solidFill>
              </a:rPr>
              <a:t>/ </a:t>
            </a:r>
            <a:r>
              <a:rPr lang="ko-KR" altLang="en-US" sz="1050" b="1" kern="0" dirty="0">
                <a:solidFill>
                  <a:prstClr val="white">
                    <a:lumMod val="75000"/>
                  </a:prstClr>
                </a:solidFill>
              </a:rPr>
              <a:t>차예빈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3:00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90609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7:00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D686EC4-CE66-4D9C-A078-EC84DB06B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2191366"/>
            <a:ext cx="11153775" cy="31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359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>
                <a:solidFill>
                  <a:schemeClr val="tx1"/>
                </a:solidFill>
                <a:latin typeface="+mn-ea"/>
              </a:rPr>
              <a:t>기본 설계서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8:00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502601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8:00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87CFEFD-4650-495A-80B5-BAAC672CA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0648" b="61062"/>
          <a:stretch/>
        </p:blipFill>
        <p:spPr>
          <a:xfrm>
            <a:off x="511085" y="1533741"/>
            <a:ext cx="11140966" cy="42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3564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8:00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2D2D889C-F717-4BA5-BC5A-076C0FB43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4310" t="66" r="103" b="60983"/>
          <a:stretch/>
        </p:blipFill>
        <p:spPr>
          <a:xfrm>
            <a:off x="1967775" y="1259125"/>
            <a:ext cx="8500845" cy="50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9853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8:00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CDEBE45-3DE4-4368-9968-19E11B395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038" r="40619"/>
          <a:stretch/>
        </p:blipFill>
        <p:spPr>
          <a:xfrm>
            <a:off x="937083" y="958893"/>
            <a:ext cx="10519794" cy="57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725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8:00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A1D582-7ACC-4FEE-8D6F-C27E0484C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4541" t="38910"/>
          <a:stretch/>
        </p:blipFill>
        <p:spPr>
          <a:xfrm>
            <a:off x="2653270" y="1050251"/>
            <a:ext cx="6155172" cy="57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617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>
                <a:solidFill>
                  <a:schemeClr val="tx1"/>
                </a:solidFill>
                <a:latin typeface="+mn-ea"/>
              </a:rPr>
              <a:t>테이블 정의서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9:00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239149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9:00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E2BB79F-ED33-4129-AB50-76463472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07" y="1904137"/>
            <a:ext cx="5480638" cy="31384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443C398-C8F5-4035-8FE0-65F88414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81" y="1904137"/>
            <a:ext cx="5815150" cy="315219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7970409-3C39-447B-9F12-E7DC5EFDBA74}"/>
              </a:ext>
            </a:extLst>
          </p:cNvPr>
          <p:cNvSpPr txBox="1"/>
          <p:nvPr/>
        </p:nvSpPr>
        <p:spPr>
          <a:xfrm>
            <a:off x="1934490" y="1422664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MEMBER</a:t>
            </a:r>
            <a:endParaRPr lang="en-US" altLang="ko-KR" sz="4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C405594-83E5-473B-ABDA-EC2AC69DA196}"/>
              </a:ext>
            </a:extLst>
          </p:cNvPr>
          <p:cNvSpPr txBox="1"/>
          <p:nvPr/>
        </p:nvSpPr>
        <p:spPr>
          <a:xfrm>
            <a:off x="7639820" y="1422664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xmlns="" val="375483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9:00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CE8CB28-3EB0-4E31-9E65-9C64058E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0" y="2287670"/>
            <a:ext cx="4853894" cy="28177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54242A2-39FA-4FC3-A712-BB2E1479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82" y="2287671"/>
            <a:ext cx="6451053" cy="28177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41D140E-8E9D-44F9-87D8-ECCCF451A93E}"/>
              </a:ext>
            </a:extLst>
          </p:cNvPr>
          <p:cNvSpPr txBox="1"/>
          <p:nvPr/>
        </p:nvSpPr>
        <p:spPr>
          <a:xfrm>
            <a:off x="1473890" y="1811166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CATEGORY</a:t>
            </a:r>
            <a:endParaRPr lang="en-US" altLang="ko-KR" sz="4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2CB9C0C-EFB2-48F7-8100-C94719F8EA2D}"/>
              </a:ext>
            </a:extLst>
          </p:cNvPr>
          <p:cNvSpPr txBox="1"/>
          <p:nvPr/>
        </p:nvSpPr>
        <p:spPr>
          <a:xfrm>
            <a:off x="7554095" y="1814875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PAYMENT</a:t>
            </a:r>
          </a:p>
        </p:txBody>
      </p:sp>
    </p:spTree>
    <p:extLst>
      <p:ext uri="{BB962C8B-B14F-4D97-AF65-F5344CB8AC3E}">
        <p14:creationId xmlns:p14="http://schemas.microsoft.com/office/powerpoint/2010/main" xmlns="" val="2789242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9:00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E3FF2DD-7149-4A67-8E16-CF8D8D3C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69" y="2295820"/>
            <a:ext cx="5930555" cy="27751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2F1DA46-8BAF-4521-9F15-90E2B5177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24" y="2295820"/>
            <a:ext cx="5480107" cy="27751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474433D-CAE0-417C-9C29-186E60BF9DA7}"/>
              </a:ext>
            </a:extLst>
          </p:cNvPr>
          <p:cNvSpPr txBox="1"/>
          <p:nvPr/>
        </p:nvSpPr>
        <p:spPr>
          <a:xfrm>
            <a:off x="1816327" y="1811165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ORDERING</a:t>
            </a:r>
            <a:endParaRPr lang="en-US" altLang="ko-KR" sz="4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6C9CF40-80DC-40E6-A4A0-1517EF69467A}"/>
              </a:ext>
            </a:extLst>
          </p:cNvPr>
          <p:cNvSpPr txBox="1"/>
          <p:nvPr/>
        </p:nvSpPr>
        <p:spPr>
          <a:xfrm>
            <a:off x="7604758" y="1811164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ORDERITEM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xmlns="" val="203220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4:00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1F02BEA2-92C1-4DBC-9B43-2A004A8E5762}"/>
              </a:ext>
            </a:extLst>
          </p:cNvPr>
          <p:cNvGrpSpPr/>
          <p:nvPr/>
        </p:nvGrpSpPr>
        <p:grpSpPr>
          <a:xfrm>
            <a:off x="2635970" y="1651819"/>
            <a:ext cx="3219976" cy="4721049"/>
            <a:chOff x="2635970" y="1651819"/>
            <a:chExt cx="3219976" cy="47210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C94EA2A7-7FB2-4EBC-AA4F-9495F393EA3C}"/>
                </a:ext>
              </a:extLst>
            </p:cNvPr>
            <p:cNvSpPr txBox="1"/>
            <p:nvPr/>
          </p:nvSpPr>
          <p:spPr>
            <a:xfrm>
              <a:off x="2635970" y="1651819"/>
              <a:ext cx="3219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/>
                <a:t>1. </a:t>
              </a:r>
              <a:r>
                <a:rPr lang="ko-KR" altLang="en-US" b="1" i="1" dirty="0"/>
                <a:t>프로젝트 소개</a:t>
              </a:r>
              <a:endParaRPr lang="en-US" altLang="ko-KR" b="1" i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3146958D-A266-4F17-98CA-DFE1AAF9D187}"/>
                </a:ext>
              </a:extLst>
            </p:cNvPr>
            <p:cNvSpPr txBox="1"/>
            <p:nvPr/>
          </p:nvSpPr>
          <p:spPr>
            <a:xfrm>
              <a:off x="2635970" y="2273493"/>
              <a:ext cx="3219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/>
                <a:t>2. </a:t>
              </a:r>
              <a:r>
                <a:rPr lang="ko-KR" altLang="en-US" b="1" i="1" dirty="0"/>
                <a:t>요구사항 정의서</a:t>
              </a:r>
              <a:endParaRPr lang="en-US" altLang="ko-KR" b="1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C1D917E-9F29-4809-B9B3-68E9CFFB0116}"/>
                </a:ext>
              </a:extLst>
            </p:cNvPr>
            <p:cNvSpPr txBox="1"/>
            <p:nvPr/>
          </p:nvSpPr>
          <p:spPr>
            <a:xfrm>
              <a:off x="2635970" y="2895167"/>
              <a:ext cx="3219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/>
                <a:t>3. WBS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5AFFE5E6-E580-4899-AFBF-873E62A38B5D}"/>
                </a:ext>
              </a:extLst>
            </p:cNvPr>
            <p:cNvSpPr txBox="1"/>
            <p:nvPr/>
          </p:nvSpPr>
          <p:spPr>
            <a:xfrm>
              <a:off x="2635970" y="3516841"/>
              <a:ext cx="3219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/>
                <a:t>4. </a:t>
              </a:r>
              <a:r>
                <a:rPr lang="ko-KR" altLang="en-US" b="1" i="1" dirty="0"/>
                <a:t>기본 설계서</a:t>
              </a:r>
              <a:endParaRPr lang="en-US" altLang="ko-KR" b="1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44629A9-82D0-49EF-A9A2-F240123EF337}"/>
                </a:ext>
              </a:extLst>
            </p:cNvPr>
            <p:cNvSpPr txBox="1"/>
            <p:nvPr/>
          </p:nvSpPr>
          <p:spPr>
            <a:xfrm>
              <a:off x="2635970" y="4138515"/>
              <a:ext cx="3219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/>
                <a:t>5. </a:t>
              </a:r>
              <a:r>
                <a:rPr lang="ko-KR" altLang="en-US" b="1" i="1" dirty="0"/>
                <a:t>테이블 정의서</a:t>
              </a:r>
              <a:endParaRPr lang="en-US" altLang="ko-KR" b="1" i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81675AD1-5DA6-44A6-A77D-766F155A5D41}"/>
                </a:ext>
              </a:extLst>
            </p:cNvPr>
            <p:cNvSpPr txBox="1"/>
            <p:nvPr/>
          </p:nvSpPr>
          <p:spPr>
            <a:xfrm>
              <a:off x="2635970" y="4760189"/>
              <a:ext cx="3219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/>
                <a:t>6. ERD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2954E27C-AF93-4B85-ADFB-674B101AB84A}"/>
                </a:ext>
              </a:extLst>
            </p:cNvPr>
            <p:cNvSpPr txBox="1"/>
            <p:nvPr/>
          </p:nvSpPr>
          <p:spPr>
            <a:xfrm>
              <a:off x="2635970" y="5381863"/>
              <a:ext cx="3219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/>
                <a:t>7. </a:t>
              </a:r>
              <a:r>
                <a:rPr lang="ko-KR" altLang="en-US" b="1" i="1" dirty="0"/>
                <a:t>주요 기능</a:t>
              </a:r>
              <a:endParaRPr lang="en-US" altLang="ko-KR" b="1" i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B48592CD-F3A2-4FAA-B531-DCD854B3E670}"/>
                </a:ext>
              </a:extLst>
            </p:cNvPr>
            <p:cNvSpPr txBox="1"/>
            <p:nvPr/>
          </p:nvSpPr>
          <p:spPr>
            <a:xfrm>
              <a:off x="2635970" y="6003536"/>
              <a:ext cx="3219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i="1" dirty="0"/>
                <a:t>8. </a:t>
              </a:r>
              <a:r>
                <a:rPr lang="ko-KR" altLang="en-US" b="1" i="1" dirty="0"/>
                <a:t>기능 시연</a:t>
              </a:r>
              <a:endParaRPr lang="en-US" altLang="ko-KR" b="1" i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5A5D20B-5843-48F1-80B2-EBE8A8BC35E3}"/>
              </a:ext>
            </a:extLst>
          </p:cNvPr>
          <p:cNvSpPr txBox="1"/>
          <p:nvPr/>
        </p:nvSpPr>
        <p:spPr>
          <a:xfrm>
            <a:off x="880271" y="1104417"/>
            <a:ext cx="162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/>
              <a:t>MAR</a:t>
            </a:r>
          </a:p>
        </p:txBody>
      </p:sp>
    </p:spTree>
    <p:extLst>
      <p:ext uri="{BB962C8B-B14F-4D97-AF65-F5344CB8AC3E}">
        <p14:creationId xmlns:p14="http://schemas.microsoft.com/office/powerpoint/2010/main" xmlns="" val="3526992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9:00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A9EADEB-00FD-4AC0-ACCB-68523B5D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2" y="2005102"/>
            <a:ext cx="5904853" cy="30431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887482B-6873-4736-AEE1-F8D0F6BB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40" y="1981287"/>
            <a:ext cx="5202465" cy="30907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65F3588-CF9C-4E7C-882B-D12BA0C60215}"/>
              </a:ext>
            </a:extLst>
          </p:cNvPr>
          <p:cNvSpPr txBox="1"/>
          <p:nvPr/>
        </p:nvSpPr>
        <p:spPr>
          <a:xfrm>
            <a:off x="1940152" y="1496840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CART</a:t>
            </a:r>
            <a:endParaRPr lang="en-US" altLang="ko-KR" sz="4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3F14EE2-C26A-48B6-BDAF-C641EBF4C36D}"/>
              </a:ext>
            </a:extLst>
          </p:cNvPr>
          <p:cNvSpPr txBox="1"/>
          <p:nvPr/>
        </p:nvSpPr>
        <p:spPr>
          <a:xfrm>
            <a:off x="7728583" y="1496839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WISHITEM</a:t>
            </a:r>
            <a:endParaRPr lang="en-US" altLang="ko-KR" sz="4000" b="1" dirty="0"/>
          </a:p>
        </p:txBody>
      </p:sp>
    </p:spTree>
    <p:extLst>
      <p:ext uri="{BB962C8B-B14F-4D97-AF65-F5344CB8AC3E}">
        <p14:creationId xmlns:p14="http://schemas.microsoft.com/office/powerpoint/2010/main" xmlns="" val="1400661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9:00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65F3588-CF9C-4E7C-882B-D12BA0C60215}"/>
              </a:ext>
            </a:extLst>
          </p:cNvPr>
          <p:cNvSpPr txBox="1"/>
          <p:nvPr/>
        </p:nvSpPr>
        <p:spPr>
          <a:xfrm>
            <a:off x="1940152" y="1496840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IMAGE</a:t>
            </a:r>
            <a:endParaRPr lang="en-US" altLang="ko-KR" sz="4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3F14EE2-C26A-48B6-BDAF-C641EBF4C36D}"/>
              </a:ext>
            </a:extLst>
          </p:cNvPr>
          <p:cNvSpPr txBox="1"/>
          <p:nvPr/>
        </p:nvSpPr>
        <p:spPr>
          <a:xfrm>
            <a:off x="7728583" y="1496839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RECIPE</a:t>
            </a:r>
            <a:endParaRPr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7BA06ED-AC36-4A8C-93BE-6CE42276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939982"/>
            <a:ext cx="5654337" cy="33368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016D519-1C13-4D2C-BC0D-E48FB1B7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355" y="2004666"/>
            <a:ext cx="5647975" cy="327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9432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9:00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65F3588-CF9C-4E7C-882B-D12BA0C60215}"/>
              </a:ext>
            </a:extLst>
          </p:cNvPr>
          <p:cNvSpPr txBox="1"/>
          <p:nvPr/>
        </p:nvSpPr>
        <p:spPr>
          <a:xfrm>
            <a:off x="1940152" y="1496840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QUESTION</a:t>
            </a:r>
            <a:endParaRPr lang="en-US" altLang="ko-KR" sz="4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3F14EE2-C26A-48B6-BDAF-C641EBF4C36D}"/>
              </a:ext>
            </a:extLst>
          </p:cNvPr>
          <p:cNvSpPr txBox="1"/>
          <p:nvPr/>
        </p:nvSpPr>
        <p:spPr>
          <a:xfrm>
            <a:off x="7728583" y="1496839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ANSWER</a:t>
            </a:r>
            <a:endParaRPr lang="en-US" altLang="ko-KR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2B24400-196A-4D84-BDC0-9EAE6190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70" y="1977555"/>
            <a:ext cx="5599883" cy="33013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08D7769-0BA1-4E7A-832E-EE606A6E4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91" y="1958504"/>
            <a:ext cx="5705264" cy="335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412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9:00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65F3588-CF9C-4E7C-882B-D12BA0C60215}"/>
              </a:ext>
            </a:extLst>
          </p:cNvPr>
          <p:cNvSpPr txBox="1"/>
          <p:nvPr/>
        </p:nvSpPr>
        <p:spPr>
          <a:xfrm>
            <a:off x="1940152" y="1496840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REVIEW</a:t>
            </a:r>
            <a:endParaRPr lang="en-US" altLang="ko-KR" sz="4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3F14EE2-C26A-48B6-BDAF-C641EBF4C36D}"/>
              </a:ext>
            </a:extLst>
          </p:cNvPr>
          <p:cNvSpPr txBox="1"/>
          <p:nvPr/>
        </p:nvSpPr>
        <p:spPr>
          <a:xfrm>
            <a:off x="7728583" y="1496839"/>
            <a:ext cx="250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COM_CODE</a:t>
            </a:r>
            <a:endParaRPr lang="en-US" altLang="ko-KR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870BB6D-5E12-4353-B10E-8414B8BAB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9" y="1958505"/>
            <a:ext cx="5582480" cy="3327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5855422-2CB9-4F4F-98BB-C322FC70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16" y="1958504"/>
            <a:ext cx="5531246" cy="332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4139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chemeClr val="tx1"/>
                </a:solidFill>
                <a:latin typeface="+mn-ea"/>
              </a:rPr>
              <a:t>ERD</a:t>
            </a:r>
            <a:endParaRPr lang="ko-KR" altLang="en-US" sz="4000" b="1" i="1" kern="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660263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20AB74-96C4-4625-90B6-DD3508057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226177"/>
            <a:ext cx="10687050" cy="49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9599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>
                <a:solidFill>
                  <a:schemeClr val="tx1"/>
                </a:solidFill>
                <a:latin typeface="+mn-ea"/>
              </a:rPr>
              <a:t>주요 기능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11:00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848510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  <a:highlight>
                <a:srgbClr val="FFFF00"/>
              </a:highlight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11:00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25BBDB-2C8A-40E1-93E8-F1717CC7F0DB}"/>
              </a:ext>
            </a:extLst>
          </p:cNvPr>
          <p:cNvSpPr txBox="1"/>
          <p:nvPr/>
        </p:nvSpPr>
        <p:spPr>
          <a:xfrm>
            <a:off x="562391" y="989987"/>
            <a:ext cx="40000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Tiles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상황에 맞는 </a:t>
            </a:r>
            <a:r>
              <a:rPr lang="en-US" altLang="ko-KR" b="1" dirty="0"/>
              <a:t>layout </a:t>
            </a:r>
            <a:r>
              <a:rPr lang="ko-KR" altLang="en-US" b="1" dirty="0"/>
              <a:t>생성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5FD2A42-0AB4-4EE0-9B43-BD8C3218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8" y="1919167"/>
            <a:ext cx="5233884" cy="3905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70480B2-7CD1-4964-8B99-F7FE7E95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3468"/>
            <a:ext cx="5302271" cy="28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9253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11:00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25BBDB-2C8A-40E1-93E8-F1717CC7F0DB}"/>
              </a:ext>
            </a:extLst>
          </p:cNvPr>
          <p:cNvSpPr txBox="1"/>
          <p:nvPr/>
        </p:nvSpPr>
        <p:spPr>
          <a:xfrm>
            <a:off x="562390" y="989987"/>
            <a:ext cx="436203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이미지형 게시물의 동적인 화면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  <a:r>
              <a:rPr lang="ko-KR" altLang="en-US" b="1" dirty="0"/>
              <a:t>카테고리별 </a:t>
            </a:r>
            <a:r>
              <a:rPr lang="en-US" altLang="ko-KR" b="1" dirty="0"/>
              <a:t>&amp; </a:t>
            </a:r>
            <a:r>
              <a:rPr lang="ko-KR" altLang="en-US" b="1" dirty="0" err="1"/>
              <a:t>메뉴별</a:t>
            </a:r>
            <a:r>
              <a:rPr lang="ko-KR" altLang="en-US" b="1" dirty="0"/>
              <a:t> 상품 목록 조회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9646054-0B55-4505-BE73-4E126B41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203" y="1971040"/>
            <a:ext cx="7600950" cy="41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0480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11:00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25BBDB-2C8A-40E1-93E8-F1717CC7F0DB}"/>
              </a:ext>
            </a:extLst>
          </p:cNvPr>
          <p:cNvSpPr txBox="1"/>
          <p:nvPr/>
        </p:nvSpPr>
        <p:spPr>
          <a:xfrm>
            <a:off x="562391" y="932837"/>
            <a:ext cx="358098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주요 항목 정렬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인덱스 적용</a:t>
            </a:r>
            <a:endParaRPr lang="en-US" altLang="ko-KR" b="1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C1FE028-92A7-463E-87D9-18EC8C4A19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7892"/>
          <a:stretch/>
        </p:blipFill>
        <p:spPr>
          <a:xfrm>
            <a:off x="7614460" y="2151782"/>
            <a:ext cx="3864281" cy="35440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14A0E64-1BF6-4044-8E50-0AB5C5F2F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1" t="17095"/>
          <a:stretch/>
        </p:blipFill>
        <p:spPr>
          <a:xfrm>
            <a:off x="491436" y="2151782"/>
            <a:ext cx="6781384" cy="352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375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>
                <a:solidFill>
                  <a:schemeClr val="tx1"/>
                </a:solidFill>
                <a:latin typeface="+mn-ea"/>
              </a:rPr>
              <a:t>프로젝트 소개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5:00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54981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11:00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25BBDB-2C8A-40E1-93E8-F1717CC7F0DB}"/>
              </a:ext>
            </a:extLst>
          </p:cNvPr>
          <p:cNvSpPr txBox="1"/>
          <p:nvPr/>
        </p:nvSpPr>
        <p:spPr>
          <a:xfrm>
            <a:off x="562391" y="989987"/>
            <a:ext cx="485733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레시피 추천 상품  </a:t>
            </a:r>
            <a:endParaRPr lang="en-US" altLang="ko-KR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PL/SQL</a:t>
            </a:r>
            <a:r>
              <a:rPr lang="ko-KR" altLang="en-US" b="1" dirty="0">
                <a:latin typeface="+mn-ea"/>
              </a:rPr>
              <a:t>사용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프로시저로 처리 성능 향상</a:t>
            </a:r>
            <a:endParaRPr lang="en-US" altLang="ko-KR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05A5B9A-AE56-434D-8844-8CAA7FC2F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889" r="10172"/>
          <a:stretch/>
        </p:blipFill>
        <p:spPr>
          <a:xfrm>
            <a:off x="771502" y="2122051"/>
            <a:ext cx="5319591" cy="4060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D868C8A-7A8A-4024-8278-D02BA4D6D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" r="30015"/>
          <a:stretch/>
        </p:blipFill>
        <p:spPr>
          <a:xfrm>
            <a:off x="6667503" y="2122051"/>
            <a:ext cx="4366948" cy="41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093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11:00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25BBDB-2C8A-40E1-93E8-F1717CC7F0DB}"/>
              </a:ext>
            </a:extLst>
          </p:cNvPr>
          <p:cNvSpPr txBox="1"/>
          <p:nvPr/>
        </p:nvSpPr>
        <p:spPr>
          <a:xfrm>
            <a:off x="552123" y="922490"/>
            <a:ext cx="303806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페이지 이동없이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답변 등록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, </a:t>
            </a:r>
            <a:r>
              <a:rPr lang="ko-KR" altLang="en-US" b="1" dirty="0"/>
              <a:t>삭제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BD00696-FDDE-4595-81A8-A02D2448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874" y="1943060"/>
            <a:ext cx="6250251" cy="470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9150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11:00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25BBDB-2C8A-40E1-93E8-F1717CC7F0DB}"/>
              </a:ext>
            </a:extLst>
          </p:cNvPr>
          <p:cNvSpPr txBox="1"/>
          <p:nvPr/>
        </p:nvSpPr>
        <p:spPr>
          <a:xfrm>
            <a:off x="562390" y="989987"/>
            <a:ext cx="477161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상품 이미지 등록 시 대표 이미지 설정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관련 상품 및 수량에 따른 결제 금액 변경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35396E5-AD93-430D-9595-AC6B2F31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70" y="2164101"/>
            <a:ext cx="4852811" cy="3981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51FADEB-93D4-4F95-9412-44B1489E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77" y="2028825"/>
            <a:ext cx="5300162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150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11:00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25BBDB-2C8A-40E1-93E8-F1717CC7F0DB}"/>
              </a:ext>
            </a:extLst>
          </p:cNvPr>
          <p:cNvSpPr txBox="1"/>
          <p:nvPr/>
        </p:nvSpPr>
        <p:spPr>
          <a:xfrm>
            <a:off x="562390" y="989987"/>
            <a:ext cx="477161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주문 상태에 따른 버튼 변경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주문 시간에 따른 후기 작성 조건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C2DD6A-91D1-4CDF-B94E-C7262A2E9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1"/>
          <a:stretch/>
        </p:blipFill>
        <p:spPr>
          <a:xfrm>
            <a:off x="1411977" y="2094793"/>
            <a:ext cx="3949344" cy="4049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16AA4FA-4133-49BC-A833-0B6817DC7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578" y="4107636"/>
            <a:ext cx="4772518" cy="19474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3EA2804-18A7-4D02-AFB1-D5B28D5B0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579" y="2588330"/>
            <a:ext cx="4772517" cy="12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3325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11:00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25BBDB-2C8A-40E1-93E8-F1717CC7F0DB}"/>
              </a:ext>
            </a:extLst>
          </p:cNvPr>
          <p:cNvSpPr txBox="1"/>
          <p:nvPr/>
        </p:nvSpPr>
        <p:spPr>
          <a:xfrm>
            <a:off x="562390" y="989987"/>
            <a:ext cx="477161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권한에 따른 문의 게시판 이용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작성 계정이 아니면 접근 제한 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C7223B-5F62-4265-9FF0-16D10AEB6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4" t="41510"/>
          <a:stretch/>
        </p:blipFill>
        <p:spPr>
          <a:xfrm>
            <a:off x="562390" y="2525089"/>
            <a:ext cx="5749238" cy="21375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80D6597-0C75-4C3B-9EA2-F0068B52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77" y="2525089"/>
            <a:ext cx="5096693" cy="28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9595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11:00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25BBDB-2C8A-40E1-93E8-F1717CC7F0DB}"/>
              </a:ext>
            </a:extLst>
          </p:cNvPr>
          <p:cNvSpPr txBox="1"/>
          <p:nvPr/>
        </p:nvSpPr>
        <p:spPr>
          <a:xfrm>
            <a:off x="562390" y="989987"/>
            <a:ext cx="477161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팝업창을 통한 장바구니 담기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결제 예상 금액 계산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E6550FF-BD4B-4023-9188-C2509866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53" y="2441196"/>
            <a:ext cx="5750165" cy="36492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214547E-5F36-4EB4-A27E-953301767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38" y="2193415"/>
            <a:ext cx="5205515" cy="38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0739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11:00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025BBDB-2C8A-40E1-93E8-F1717CC7F0DB}"/>
              </a:ext>
            </a:extLst>
          </p:cNvPr>
          <p:cNvSpPr txBox="1"/>
          <p:nvPr/>
        </p:nvSpPr>
        <p:spPr>
          <a:xfrm>
            <a:off x="562390" y="989987"/>
            <a:ext cx="477161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결제 </a:t>
            </a:r>
            <a:r>
              <a:rPr lang="en-US" altLang="ko-KR" b="1" dirty="0"/>
              <a:t>API (</a:t>
            </a:r>
            <a:r>
              <a:rPr lang="ko-KR" altLang="en-US" b="1" dirty="0" err="1"/>
              <a:t>아임포트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결제 및 취소 기능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76A6AAF-F221-427B-80A0-8F150569865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5905" y="2264529"/>
            <a:ext cx="4872479" cy="29318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2953948-55BE-4145-83C0-92E3270B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05" y="5426797"/>
            <a:ext cx="4872479" cy="10787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05D4645-0D99-4374-A8A3-F8DDD13DA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362" y="2239362"/>
            <a:ext cx="5725851" cy="27365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6FA5DCD-8252-4512-A3B4-393A99B5B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361" y="5426797"/>
            <a:ext cx="5364733" cy="10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1008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>
                <a:solidFill>
                  <a:schemeClr val="tx1"/>
                </a:solidFill>
                <a:latin typeface="+mn-ea"/>
              </a:rPr>
              <a:t>기능 시연</a:t>
            </a:r>
            <a:endParaRPr lang="ko-KR" altLang="en-US" sz="4000" b="1" i="1" kern="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12:00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3343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4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5:00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E4715E8-4430-474D-BAB4-8E5C7B01B77C}"/>
              </a:ext>
            </a:extLst>
          </p:cNvPr>
          <p:cNvSpPr txBox="1"/>
          <p:nvPr/>
        </p:nvSpPr>
        <p:spPr>
          <a:xfrm>
            <a:off x="1107449" y="4385759"/>
            <a:ext cx="9806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1" dirty="0">
                <a:latin typeface="+mn-ea"/>
              </a:rPr>
              <a:t>프로젝트 목표</a:t>
            </a:r>
            <a:endParaRPr lang="en-US" altLang="ko-KR" sz="3200" b="1" i="1" dirty="0">
              <a:latin typeface="+mn-ea"/>
            </a:endParaRPr>
          </a:p>
          <a:p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latin typeface="+mn-ea"/>
              </a:rPr>
              <a:t>사용자가 인터넷을 통해 상품을 구매할 수 있는 전자 상거래 구현</a:t>
            </a:r>
            <a:endParaRPr lang="en-US" altLang="ko-KR" sz="14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latin typeface="+mn-ea"/>
              </a:rPr>
              <a:t>코로나로 인해 증가한 </a:t>
            </a:r>
            <a:r>
              <a:rPr lang="ko-KR" altLang="en-US" sz="1400" b="1" dirty="0" err="1">
                <a:latin typeface="+mn-ea"/>
              </a:rPr>
              <a:t>언택트</a:t>
            </a:r>
            <a:r>
              <a:rPr lang="ko-KR" altLang="en-US" sz="1400" b="1" dirty="0">
                <a:latin typeface="+mn-ea"/>
              </a:rPr>
              <a:t> 소비와 편의성을 추구하는 일상생활에 필수적인 플랫폼 구현</a:t>
            </a:r>
            <a:endParaRPr lang="en-US" altLang="ko-KR" sz="1400" b="1" dirty="0">
              <a:latin typeface="+mn-ea"/>
            </a:endParaRPr>
          </a:p>
          <a:p>
            <a:pPr marL="342900" indent="-342900">
              <a:buAutoNum type="arabicPeriod"/>
            </a:pPr>
            <a:endParaRPr lang="ko-KR" altLang="en-US" sz="14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latin typeface="+mn-ea"/>
              </a:rPr>
              <a:t>레시피 제공을 통한 식재로 판매 촉진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0C343AC-E0C8-437F-865A-CFCACA82AE24}"/>
              </a:ext>
            </a:extLst>
          </p:cNvPr>
          <p:cNvSpPr txBox="1"/>
          <p:nvPr/>
        </p:nvSpPr>
        <p:spPr>
          <a:xfrm>
            <a:off x="1107449" y="1217937"/>
            <a:ext cx="980641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i="1" dirty="0">
                <a:latin typeface="+mn-ea"/>
              </a:rPr>
              <a:t>프로젝트 선정 배경</a:t>
            </a:r>
            <a:endParaRPr lang="en-US" altLang="ko-KR" sz="3200" b="1" i="1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latin typeface="+mn-ea"/>
              </a:rPr>
              <a:t>코로나 </a:t>
            </a:r>
            <a:r>
              <a:rPr lang="en-US" altLang="ko-KR" sz="1400" b="1" dirty="0">
                <a:latin typeface="+mn-ea"/>
              </a:rPr>
              <a:t>19</a:t>
            </a:r>
            <a:r>
              <a:rPr lang="ko-KR" altLang="en-US" sz="1400" b="1" dirty="0">
                <a:latin typeface="+mn-ea"/>
              </a:rPr>
              <a:t>로 인해 외부활동이 위축됨에 따라 온라인 웹 사이트의 비중 증가</a:t>
            </a:r>
            <a:endParaRPr lang="en-US" altLang="ko-KR" sz="1400" b="1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400" b="1" dirty="0">
                <a:latin typeface="+mn-ea"/>
              </a:rPr>
              <a:t>5</a:t>
            </a:r>
            <a:r>
              <a:rPr lang="ko-KR" altLang="en-US" sz="1400" b="1" dirty="0">
                <a:latin typeface="+mn-ea"/>
              </a:rPr>
              <a:t>인 이상 집합 금지에 따라 배달 음식</a:t>
            </a:r>
            <a:r>
              <a:rPr lang="en-US" altLang="ko-KR" sz="1400" b="1" dirty="0">
                <a:latin typeface="+mn-ea"/>
              </a:rPr>
              <a:t>, 1</a:t>
            </a:r>
            <a:r>
              <a:rPr lang="ko-KR" altLang="en-US" sz="1400" b="1" dirty="0">
                <a:latin typeface="+mn-ea"/>
              </a:rPr>
              <a:t>인 혼밥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스스로 요리하는 등 소비 대상의 변화 발생</a:t>
            </a:r>
            <a:endParaRPr lang="en-US" altLang="ko-KR" sz="14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latin typeface="+mn-ea"/>
              </a:rPr>
              <a:t>시대에 흐름을 맞춰 원하는 식품을 구매하고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그에 따른 레시피를 보여주거나 레시피를 먼저 찾으면 그에 맞는 식</a:t>
            </a:r>
            <a:endParaRPr lang="en-US" altLang="ko-KR" sz="14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     </a:t>
            </a:r>
            <a:r>
              <a:rPr lang="ko-KR" altLang="en-US" sz="1400" b="1" dirty="0">
                <a:latin typeface="+mn-ea"/>
              </a:rPr>
              <a:t>품을 쉽게 주문할 수 있는 인터넷 쇼핑몰 프로그램을 제작하고자 한다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83884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4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5:00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9C382494-0B55-4A13-B98E-B904E57D7416}"/>
              </a:ext>
            </a:extLst>
          </p:cNvPr>
          <p:cNvGrpSpPr/>
          <p:nvPr/>
        </p:nvGrpSpPr>
        <p:grpSpPr>
          <a:xfrm>
            <a:off x="869160" y="1086001"/>
            <a:ext cx="10472728" cy="4581189"/>
            <a:chOff x="869160" y="1086001"/>
            <a:chExt cx="10472728" cy="45811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E369D2D-45F4-4D38-9285-44AC6B9D6C3E}"/>
                </a:ext>
              </a:extLst>
            </p:cNvPr>
            <p:cNvSpPr txBox="1"/>
            <p:nvPr/>
          </p:nvSpPr>
          <p:spPr>
            <a:xfrm>
              <a:off x="869160" y="1086001"/>
              <a:ext cx="980641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i="1" dirty="0">
                  <a:latin typeface="+mn-ea"/>
                </a:rPr>
                <a:t>개발 환경</a:t>
              </a:r>
              <a:endParaRPr lang="en-US" altLang="ko-KR" sz="3200" b="1" i="1" dirty="0">
                <a:latin typeface="+mn-ea"/>
              </a:endParaRPr>
            </a:p>
            <a:p>
              <a:endParaRPr lang="en-US" altLang="ko-KR" b="1" dirty="0">
                <a:latin typeface="+mn-ea"/>
              </a:endParaRPr>
            </a:p>
            <a:p>
              <a:endParaRPr lang="en-US" altLang="ko-KR" b="1" dirty="0">
                <a:latin typeface="+mn-ea"/>
              </a:endParaRPr>
            </a:p>
            <a:p>
              <a:endParaRPr lang="en-US" altLang="ko-KR" b="1" dirty="0">
                <a:latin typeface="+mn-ea"/>
              </a:endParaRPr>
            </a:p>
            <a:p>
              <a:pPr algn="ctr"/>
              <a:r>
                <a:rPr lang="en-US" altLang="ko-KR" sz="1400" b="1" dirty="0">
                  <a:latin typeface="+mn-ea"/>
                </a:rPr>
                <a:t>FRONT-END		BACK-END			</a:t>
              </a:r>
              <a:r>
                <a:rPr lang="ko-KR" altLang="en-US" sz="1400" b="1" dirty="0">
                  <a:latin typeface="+mn-ea"/>
                </a:rPr>
                <a:t>협업</a:t>
              </a:r>
              <a:r>
                <a:rPr lang="en-US" altLang="ko-KR" sz="1400" b="1" dirty="0">
                  <a:latin typeface="+mn-ea"/>
                </a:rPr>
                <a:t>		                 MVC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5748A126-99E0-4DE8-A8E7-CC6BCB465B8B}"/>
                </a:ext>
              </a:extLst>
            </p:cNvPr>
            <p:cNvGrpSpPr/>
            <p:nvPr/>
          </p:nvGrpSpPr>
          <p:grpSpPr>
            <a:xfrm>
              <a:off x="1127590" y="2880161"/>
              <a:ext cx="1527994" cy="2038277"/>
              <a:chOff x="2970003" y="4700186"/>
              <a:chExt cx="1527994" cy="2038277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xmlns="" id="{426EDD22-6482-40B3-BE62-2BDD0E93D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970003" y="4700186"/>
                <a:ext cx="1527994" cy="1527994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xmlns="" id="{386C6C30-544F-43FC-BB92-505D523E52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t="30463" b="33880"/>
              <a:stretch/>
            </p:blipFill>
            <p:spPr>
              <a:xfrm>
                <a:off x="3080858" y="6272687"/>
                <a:ext cx="1306284" cy="465776"/>
              </a:xfrm>
              <a:prstGeom prst="rect">
                <a:avLst/>
              </a:prstGeom>
            </p:spPr>
          </p:pic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C3D9EDFC-B72E-4B70-AC83-395088BA86D3}"/>
                </a:ext>
              </a:extLst>
            </p:cNvPr>
            <p:cNvCxnSpPr>
              <a:cxnSpLocks/>
            </p:cNvCxnSpPr>
            <p:nvPr/>
          </p:nvCxnSpPr>
          <p:spPr>
            <a:xfrm>
              <a:off x="3169724" y="2546820"/>
              <a:ext cx="0" cy="306000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273572D0-07EC-431F-BC62-90C1BD16C152}"/>
                </a:ext>
              </a:extLst>
            </p:cNvPr>
            <p:cNvCxnSpPr>
              <a:cxnSpLocks/>
            </p:cNvCxnSpPr>
            <p:nvPr/>
          </p:nvCxnSpPr>
          <p:spPr>
            <a:xfrm>
              <a:off x="5698907" y="2538431"/>
              <a:ext cx="0" cy="306000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17B2883D-BED5-44D8-A70B-C18D8EBCBF52}"/>
                </a:ext>
              </a:extLst>
            </p:cNvPr>
            <p:cNvCxnSpPr>
              <a:cxnSpLocks/>
            </p:cNvCxnSpPr>
            <p:nvPr/>
          </p:nvCxnSpPr>
          <p:spPr>
            <a:xfrm>
              <a:off x="8192327" y="2507369"/>
              <a:ext cx="0" cy="306000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C24AC991-46D9-41A4-A091-D10036C72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425231" y="2889312"/>
              <a:ext cx="2916657" cy="2029126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DFE91470-A1DB-4B35-80DD-FDDEEFC447AF}"/>
                </a:ext>
              </a:extLst>
            </p:cNvPr>
            <p:cNvGrpSpPr/>
            <p:nvPr/>
          </p:nvGrpSpPr>
          <p:grpSpPr>
            <a:xfrm>
              <a:off x="6008000" y="2927625"/>
              <a:ext cx="1934925" cy="2099744"/>
              <a:chOff x="6245343" y="4467549"/>
              <a:chExt cx="1934925" cy="2099744"/>
            </a:xfrm>
          </p:grpSpPr>
          <p:pic>
            <p:nvPicPr>
              <p:cNvPr id="26" name="Picture 16" descr="Slack, 슬랙 로고 변경, 앱 아이콘도 통일">
                <a:extLst>
                  <a:ext uri="{FF2B5EF4-FFF2-40B4-BE49-F238E27FC236}">
                    <a16:creationId xmlns:a16="http://schemas.microsoft.com/office/drawing/2014/main" xmlns="" id="{53EC1AB3-BAE0-473C-9A03-4CF975718D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7310" y="4467549"/>
                <a:ext cx="1666629" cy="425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xmlns="" id="{9C83F947-4560-44D1-A542-60EF3FFBD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322690" y="5041230"/>
                <a:ext cx="1675869" cy="925341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xmlns="" id="{EB1480E2-E4EE-4249-9AAB-00E1E39538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24261" b="23711"/>
              <a:stretch/>
            </p:blipFill>
            <p:spPr>
              <a:xfrm>
                <a:off x="6245343" y="6001032"/>
                <a:ext cx="1934925" cy="566261"/>
              </a:xfrm>
              <a:prstGeom prst="rect">
                <a:avLst/>
              </a:prstGeom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86F09F3A-44AF-49D3-AC75-72BA7042C7FE}"/>
                </a:ext>
              </a:extLst>
            </p:cNvPr>
            <p:cNvGrpSpPr/>
            <p:nvPr/>
          </p:nvGrpSpPr>
          <p:grpSpPr>
            <a:xfrm>
              <a:off x="3659659" y="2807990"/>
              <a:ext cx="1492514" cy="2859200"/>
              <a:chOff x="3659659" y="2807990"/>
              <a:chExt cx="1492514" cy="2859200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xmlns="" id="{47D8A8FB-7C2D-4972-8512-521BE8B56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59659" y="2807990"/>
                <a:ext cx="747756" cy="747756"/>
              </a:xfrm>
              <a:prstGeom prst="rect">
                <a:avLst/>
              </a:prstGeom>
            </p:spPr>
          </p:pic>
          <p:pic>
            <p:nvPicPr>
              <p:cNvPr id="32" name="그림 31" descr="pngwing.com (3).png">
                <a:extLst>
                  <a:ext uri="{FF2B5EF4-FFF2-40B4-BE49-F238E27FC236}">
                    <a16:creationId xmlns:a16="http://schemas.microsoft.com/office/drawing/2014/main" xmlns="" id="{A3536002-5C5A-430A-9ED6-6E8AEE3A7E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/>
              <a:srcRect t="13614" b="23632"/>
              <a:stretch/>
            </p:blipFill>
            <p:spPr>
              <a:xfrm>
                <a:off x="4422152" y="2852667"/>
                <a:ext cx="730021" cy="647778"/>
              </a:xfrm>
              <a:prstGeom prst="rect">
                <a:avLst/>
              </a:prstGeom>
            </p:spPr>
          </p:pic>
          <p:pic>
            <p:nvPicPr>
              <p:cNvPr id="11" name="그래픽 10">
                <a:extLst>
                  <a:ext uri="{FF2B5EF4-FFF2-40B4-BE49-F238E27FC236}">
                    <a16:creationId xmlns:a16="http://schemas.microsoft.com/office/drawing/2014/main" xmlns="" id="{08326EE6-66A8-4E83-B6CD-3C6C7A094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3813034" y="4197820"/>
                <a:ext cx="1177638" cy="34796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AD417FBA-3089-4CF2-A8AD-F99A31AF52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5456" t="31884" r="16830" b="33161"/>
              <a:stretch/>
            </p:blipFill>
            <p:spPr>
              <a:xfrm>
                <a:off x="3776315" y="4611636"/>
                <a:ext cx="1251076" cy="347875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36AE2B10-9C33-45BB-BB84-5BC87484B5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0193" t="18933" r="16345" b="21635"/>
              <a:stretch/>
            </p:blipFill>
            <p:spPr>
              <a:xfrm>
                <a:off x="4485310" y="3473852"/>
                <a:ext cx="631942" cy="591825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xmlns="" id="{59AB1800-827A-406E-9274-961CA6638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r="14668"/>
              <a:stretch/>
            </p:blipFill>
            <p:spPr>
              <a:xfrm>
                <a:off x="3730370" y="3529525"/>
                <a:ext cx="715911" cy="639215"/>
              </a:xfrm>
              <a:prstGeom prst="rect">
                <a:avLst/>
              </a:prstGeom>
            </p:spPr>
          </p:pic>
          <p:pic>
            <p:nvPicPr>
              <p:cNvPr id="7" name="그림 6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xmlns="" id="{1DF37B14-E338-4523-BBE8-37C2550BB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702823" y="5087617"/>
                <a:ext cx="1438658" cy="5795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xmlns="" val="2197364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>
                <a:solidFill>
                  <a:schemeClr val="tx1"/>
                </a:solidFill>
                <a:latin typeface="+mn-ea"/>
              </a:rPr>
              <a:t>요구사항 정의서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40706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257BCFE-1BDA-4DEB-B6DE-36C9A6ADC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9"/>
          <a:stretch/>
        </p:blipFill>
        <p:spPr>
          <a:xfrm>
            <a:off x="1406573" y="1065900"/>
            <a:ext cx="9360000" cy="49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793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900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430FCF7-0526-4001-A28C-CBD4F7B9A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205584"/>
            <a:ext cx="9360000" cy="47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911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6180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chemeClr val="tx1"/>
                </a:solidFill>
                <a:latin typeface="+mn-ea"/>
              </a:rPr>
              <a:t>WBS</a:t>
            </a:r>
            <a:endParaRPr lang="ko-KR" altLang="en-US" sz="4000" b="1" i="1" kern="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7:00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517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MARKIT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20180152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444</Words>
  <Application>Microsoft Office PowerPoint</Application>
  <PresentationFormat>사용자 지정</PresentationFormat>
  <Paragraphs>186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굴림</vt:lpstr>
      <vt:lpstr>Arial</vt:lpstr>
      <vt:lpstr>맑은 고딕</vt:lpstr>
      <vt:lpstr>32_Office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sist</cp:lastModifiedBy>
  <cp:revision>52</cp:revision>
  <dcterms:created xsi:type="dcterms:W3CDTF">2021-04-26T15:06:02Z</dcterms:created>
  <dcterms:modified xsi:type="dcterms:W3CDTF">2021-05-06T05:04:43Z</dcterms:modified>
</cp:coreProperties>
</file>